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8" r:id="rId2"/>
  </p:sldMasterIdLst>
  <p:notesMasterIdLst>
    <p:notesMasterId r:id="rId14"/>
  </p:notesMasterIdLst>
  <p:handoutMasterIdLst>
    <p:handoutMasterId r:id="rId15"/>
  </p:handoutMasterIdLst>
  <p:sldIdLst>
    <p:sldId id="282" r:id="rId3"/>
    <p:sldId id="283" r:id="rId4"/>
    <p:sldId id="284" r:id="rId5"/>
    <p:sldId id="285" r:id="rId6"/>
    <p:sldId id="280" r:id="rId7"/>
    <p:sldId id="276" r:id="rId8"/>
    <p:sldId id="288" r:id="rId9"/>
    <p:sldId id="287" r:id="rId10"/>
    <p:sldId id="286" r:id="rId11"/>
    <p:sldId id="292" r:id="rId12"/>
    <p:sldId id="281" r:id="rId13"/>
  </p:sldIdLst>
  <p:sldSz cx="9144000" cy="6858000" type="screen4x3"/>
  <p:notesSz cx="6954838" cy="9240838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S PGothic" panose="020B0600070205080204" pitchFamily="34" charset="-128"/>
      <p:regular r:id="rId24"/>
    </p:embeddedFont>
    <p:embeddedFont>
      <p:font typeface="MS PGothic" panose="020B0600070205080204" pitchFamily="34" charset="-128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51"/>
    <a:srgbClr val="D59844"/>
    <a:srgbClr val="008E55"/>
    <a:srgbClr val="339933"/>
    <a:srgbClr val="009A5C"/>
    <a:srgbClr val="009E5E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0178" autoAdjust="0"/>
  </p:normalViewPr>
  <p:slideViewPr>
    <p:cSldViewPr>
      <p:cViewPr varScale="1">
        <p:scale>
          <a:sx n="66" d="100"/>
          <a:sy n="66" d="100"/>
        </p:scale>
        <p:origin x="14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9D63A-4D34-4154-B3DE-D4F40DFA5F46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B0063B0-E7DE-471B-88D7-282B4266932F}">
      <dgm:prSet phldrT="[Text]"/>
      <dgm:spPr/>
      <dgm:t>
        <a:bodyPr/>
        <a:lstStyle/>
        <a:p>
          <a:r>
            <a:rPr lang="en-US" dirty="0"/>
            <a:t>Successful</a:t>
          </a:r>
        </a:p>
        <a:p>
          <a:r>
            <a:rPr lang="en-US" dirty="0"/>
            <a:t>Community</a:t>
          </a:r>
        </a:p>
      </dgm:t>
    </dgm:pt>
    <dgm:pt modelId="{DBF3B11E-BE03-4651-8CDE-FBF40D36108C}" type="parTrans" cxnId="{8A8FFEFF-557F-4B94-8746-79A810881E03}">
      <dgm:prSet/>
      <dgm:spPr/>
      <dgm:t>
        <a:bodyPr/>
        <a:lstStyle/>
        <a:p>
          <a:endParaRPr lang="en-US"/>
        </a:p>
      </dgm:t>
    </dgm:pt>
    <dgm:pt modelId="{543AC084-31CB-40EE-9262-DCFEECF80785}" type="sibTrans" cxnId="{8A8FFEFF-557F-4B94-8746-79A810881E03}">
      <dgm:prSet/>
      <dgm:spPr/>
      <dgm:t>
        <a:bodyPr/>
        <a:lstStyle/>
        <a:p>
          <a:endParaRPr lang="en-US"/>
        </a:p>
      </dgm:t>
    </dgm:pt>
    <dgm:pt modelId="{C4655C55-6541-456D-9719-8893CFF9F4D7}">
      <dgm:prSet phldrT="[Text]"/>
      <dgm:spPr/>
      <dgm:t>
        <a:bodyPr/>
        <a:lstStyle/>
        <a:p>
          <a:r>
            <a:rPr lang="en-US" dirty="0"/>
            <a:t>Invest</a:t>
          </a:r>
        </a:p>
      </dgm:t>
    </dgm:pt>
    <dgm:pt modelId="{D70952F7-7155-4C97-8A16-FCAA77CCE72C}" type="parTrans" cxnId="{3D772568-7570-415B-B4F8-8C72A2189A90}">
      <dgm:prSet/>
      <dgm:spPr/>
      <dgm:t>
        <a:bodyPr/>
        <a:lstStyle/>
        <a:p>
          <a:endParaRPr lang="en-US"/>
        </a:p>
      </dgm:t>
    </dgm:pt>
    <dgm:pt modelId="{6F03B655-EB78-4F5A-8454-0AAD5BA150C7}" type="sibTrans" cxnId="{3D772568-7570-415B-B4F8-8C72A2189A90}">
      <dgm:prSet/>
      <dgm:spPr/>
      <dgm:t>
        <a:bodyPr/>
        <a:lstStyle/>
        <a:p>
          <a:endParaRPr lang="en-US"/>
        </a:p>
      </dgm:t>
    </dgm:pt>
    <dgm:pt modelId="{AC578710-52DC-4E6E-965C-5C2EB6F2CE3D}">
      <dgm:prSet phldrT="[Text]"/>
      <dgm:spPr>
        <a:solidFill>
          <a:srgbClr val="D59844"/>
        </a:solidFill>
      </dgm:spPr>
      <dgm:t>
        <a:bodyPr/>
        <a:lstStyle/>
        <a:p>
          <a:r>
            <a:rPr lang="en-US" dirty="0"/>
            <a:t>Involve</a:t>
          </a:r>
        </a:p>
      </dgm:t>
    </dgm:pt>
    <dgm:pt modelId="{0C9C11C9-B2AA-4E33-AC9C-71B4DCFBAEB6}" type="parTrans" cxnId="{1153CE8B-6E2F-4DDD-A591-347394B8DDFB}">
      <dgm:prSet/>
      <dgm:spPr/>
      <dgm:t>
        <a:bodyPr/>
        <a:lstStyle/>
        <a:p>
          <a:endParaRPr lang="en-US"/>
        </a:p>
      </dgm:t>
    </dgm:pt>
    <dgm:pt modelId="{8BB3E47B-16EA-479A-989B-334883308FF5}" type="sibTrans" cxnId="{1153CE8B-6E2F-4DDD-A591-347394B8DDFB}">
      <dgm:prSet/>
      <dgm:spPr>
        <a:solidFill>
          <a:srgbClr val="D59844"/>
        </a:solidFill>
      </dgm:spPr>
      <dgm:t>
        <a:bodyPr/>
        <a:lstStyle/>
        <a:p>
          <a:endParaRPr lang="en-US"/>
        </a:p>
      </dgm:t>
    </dgm:pt>
    <dgm:pt modelId="{CDBC6367-7BC3-4E70-A3D2-CC6FE01E629D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Inspire</a:t>
          </a:r>
        </a:p>
      </dgm:t>
    </dgm:pt>
    <dgm:pt modelId="{2BDD012F-705A-4128-9765-DCF917D00493}" type="parTrans" cxnId="{84694447-9C70-47C2-98D3-928ACF3503ED}">
      <dgm:prSet/>
      <dgm:spPr/>
      <dgm:t>
        <a:bodyPr/>
        <a:lstStyle/>
        <a:p>
          <a:endParaRPr lang="en-US"/>
        </a:p>
      </dgm:t>
    </dgm:pt>
    <dgm:pt modelId="{40BE8A80-CF67-4D81-9339-4F4563385FF0}" type="sibTrans" cxnId="{84694447-9C70-47C2-98D3-928ACF3503ED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DC1AF333-952E-4F43-9950-9E161C7763AB}" type="pres">
      <dgm:prSet presAssocID="{11F9D63A-4D34-4154-B3DE-D4F40DFA5F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15D3FF-F346-4079-8514-F0CF6F309096}" type="pres">
      <dgm:prSet presAssocID="{1B0063B0-E7DE-471B-88D7-282B4266932F}" presName="centerShape" presStyleLbl="node0" presStyleIdx="0" presStyleCnt="1"/>
      <dgm:spPr/>
      <dgm:t>
        <a:bodyPr/>
        <a:lstStyle/>
        <a:p>
          <a:endParaRPr lang="en-US"/>
        </a:p>
      </dgm:t>
    </dgm:pt>
    <dgm:pt modelId="{019D453F-7471-433E-BABF-CC407D34FA74}" type="pres">
      <dgm:prSet presAssocID="{C4655C55-6541-456D-9719-8893CFF9F4D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B4C6E-43A2-44E4-9543-B490750450CC}" type="pres">
      <dgm:prSet presAssocID="{C4655C55-6541-456D-9719-8893CFF9F4D7}" presName="dummy" presStyleCnt="0"/>
      <dgm:spPr/>
    </dgm:pt>
    <dgm:pt modelId="{D8A445AC-1BF7-48CB-8D48-77EDDD9B17A2}" type="pres">
      <dgm:prSet presAssocID="{6F03B655-EB78-4F5A-8454-0AAD5BA150C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1A8C9F0-0D05-4F5A-9FC7-8DDE9A500A20}" type="pres">
      <dgm:prSet presAssocID="{AC578710-52DC-4E6E-965C-5C2EB6F2CE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2F52F-A99C-4A45-845E-13FE353F2BE0}" type="pres">
      <dgm:prSet presAssocID="{AC578710-52DC-4E6E-965C-5C2EB6F2CE3D}" presName="dummy" presStyleCnt="0"/>
      <dgm:spPr/>
    </dgm:pt>
    <dgm:pt modelId="{86779E00-F524-4483-95B0-CB48B8D2C7F6}" type="pres">
      <dgm:prSet presAssocID="{8BB3E47B-16EA-479A-989B-334883308FF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7B99FAB-CA04-44E5-8D14-23AFD8A7C25F}" type="pres">
      <dgm:prSet presAssocID="{CDBC6367-7BC3-4E70-A3D2-CC6FE01E629D}" presName="node" presStyleLbl="node1" presStyleIdx="2" presStyleCnt="3" custRadScaleRad="99289" custRadScaleInc="-3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13BFD-ADC3-4EDE-823C-7FC9161EDA3A}" type="pres">
      <dgm:prSet presAssocID="{CDBC6367-7BC3-4E70-A3D2-CC6FE01E629D}" presName="dummy" presStyleCnt="0"/>
      <dgm:spPr/>
    </dgm:pt>
    <dgm:pt modelId="{59296598-348A-4032-BE27-9E3E086819E8}" type="pres">
      <dgm:prSet presAssocID="{40BE8A80-CF67-4D81-9339-4F4563385FF0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7FDF78E-F1A0-43CB-934C-350BCF15D417}" type="presOf" srcId="{CDBC6367-7BC3-4E70-A3D2-CC6FE01E629D}" destId="{27B99FAB-CA04-44E5-8D14-23AFD8A7C25F}" srcOrd="0" destOrd="0" presId="urn:microsoft.com/office/officeart/2005/8/layout/radial6"/>
    <dgm:cxn modelId="{1153CE8B-6E2F-4DDD-A591-347394B8DDFB}" srcId="{1B0063B0-E7DE-471B-88D7-282B4266932F}" destId="{AC578710-52DC-4E6E-965C-5C2EB6F2CE3D}" srcOrd="1" destOrd="0" parTransId="{0C9C11C9-B2AA-4E33-AC9C-71B4DCFBAEB6}" sibTransId="{8BB3E47B-16EA-479A-989B-334883308FF5}"/>
    <dgm:cxn modelId="{04E2F2E2-0632-465E-A6FB-C095CE89E8CE}" type="presOf" srcId="{40BE8A80-CF67-4D81-9339-4F4563385FF0}" destId="{59296598-348A-4032-BE27-9E3E086819E8}" srcOrd="0" destOrd="0" presId="urn:microsoft.com/office/officeart/2005/8/layout/radial6"/>
    <dgm:cxn modelId="{DFDB6609-D2A4-4937-9BF4-A802E13CB380}" type="presOf" srcId="{AC578710-52DC-4E6E-965C-5C2EB6F2CE3D}" destId="{31A8C9F0-0D05-4F5A-9FC7-8DDE9A500A20}" srcOrd="0" destOrd="0" presId="urn:microsoft.com/office/officeart/2005/8/layout/radial6"/>
    <dgm:cxn modelId="{3D772568-7570-415B-B4F8-8C72A2189A90}" srcId="{1B0063B0-E7DE-471B-88D7-282B4266932F}" destId="{C4655C55-6541-456D-9719-8893CFF9F4D7}" srcOrd="0" destOrd="0" parTransId="{D70952F7-7155-4C97-8A16-FCAA77CCE72C}" sibTransId="{6F03B655-EB78-4F5A-8454-0AAD5BA150C7}"/>
    <dgm:cxn modelId="{0E239371-B1C9-4803-8E8D-5C2778731D90}" type="presOf" srcId="{6F03B655-EB78-4F5A-8454-0AAD5BA150C7}" destId="{D8A445AC-1BF7-48CB-8D48-77EDDD9B17A2}" srcOrd="0" destOrd="0" presId="urn:microsoft.com/office/officeart/2005/8/layout/radial6"/>
    <dgm:cxn modelId="{E27F506A-4D16-41D4-A6F0-643D17B7C996}" type="presOf" srcId="{11F9D63A-4D34-4154-B3DE-D4F40DFA5F46}" destId="{DC1AF333-952E-4F43-9950-9E161C7763AB}" srcOrd="0" destOrd="0" presId="urn:microsoft.com/office/officeart/2005/8/layout/radial6"/>
    <dgm:cxn modelId="{CC156C42-7660-421D-98B0-56BB62A2E140}" type="presOf" srcId="{8BB3E47B-16EA-479A-989B-334883308FF5}" destId="{86779E00-F524-4483-95B0-CB48B8D2C7F6}" srcOrd="0" destOrd="0" presId="urn:microsoft.com/office/officeart/2005/8/layout/radial6"/>
    <dgm:cxn modelId="{84694447-9C70-47C2-98D3-928ACF3503ED}" srcId="{1B0063B0-E7DE-471B-88D7-282B4266932F}" destId="{CDBC6367-7BC3-4E70-A3D2-CC6FE01E629D}" srcOrd="2" destOrd="0" parTransId="{2BDD012F-705A-4128-9765-DCF917D00493}" sibTransId="{40BE8A80-CF67-4D81-9339-4F4563385FF0}"/>
    <dgm:cxn modelId="{8A8FFEFF-557F-4B94-8746-79A810881E03}" srcId="{11F9D63A-4D34-4154-B3DE-D4F40DFA5F46}" destId="{1B0063B0-E7DE-471B-88D7-282B4266932F}" srcOrd="0" destOrd="0" parTransId="{DBF3B11E-BE03-4651-8CDE-FBF40D36108C}" sibTransId="{543AC084-31CB-40EE-9262-DCFEECF80785}"/>
    <dgm:cxn modelId="{7BF55552-8F32-4A8D-9B1A-FEF14BB76758}" type="presOf" srcId="{C4655C55-6541-456D-9719-8893CFF9F4D7}" destId="{019D453F-7471-433E-BABF-CC407D34FA74}" srcOrd="0" destOrd="0" presId="urn:microsoft.com/office/officeart/2005/8/layout/radial6"/>
    <dgm:cxn modelId="{CFA63C75-2604-4797-89BE-11ABADAAC604}" type="presOf" srcId="{1B0063B0-E7DE-471B-88D7-282B4266932F}" destId="{3F15D3FF-F346-4079-8514-F0CF6F309096}" srcOrd="0" destOrd="0" presId="urn:microsoft.com/office/officeart/2005/8/layout/radial6"/>
    <dgm:cxn modelId="{2AF85310-DEBF-4B5B-8F32-1DDB96C965B4}" type="presParOf" srcId="{DC1AF333-952E-4F43-9950-9E161C7763AB}" destId="{3F15D3FF-F346-4079-8514-F0CF6F309096}" srcOrd="0" destOrd="0" presId="urn:microsoft.com/office/officeart/2005/8/layout/radial6"/>
    <dgm:cxn modelId="{3A3D27A6-322A-442E-9C7D-48548026A15F}" type="presParOf" srcId="{DC1AF333-952E-4F43-9950-9E161C7763AB}" destId="{019D453F-7471-433E-BABF-CC407D34FA74}" srcOrd="1" destOrd="0" presId="urn:microsoft.com/office/officeart/2005/8/layout/radial6"/>
    <dgm:cxn modelId="{DC714A29-DE4D-4710-A512-F4658DE0ABDA}" type="presParOf" srcId="{DC1AF333-952E-4F43-9950-9E161C7763AB}" destId="{9E5B4C6E-43A2-44E4-9543-B490750450CC}" srcOrd="2" destOrd="0" presId="urn:microsoft.com/office/officeart/2005/8/layout/radial6"/>
    <dgm:cxn modelId="{E5D13C75-3F41-4A18-A545-2EF372E83C78}" type="presParOf" srcId="{DC1AF333-952E-4F43-9950-9E161C7763AB}" destId="{D8A445AC-1BF7-48CB-8D48-77EDDD9B17A2}" srcOrd="3" destOrd="0" presId="urn:microsoft.com/office/officeart/2005/8/layout/radial6"/>
    <dgm:cxn modelId="{8F8EBC34-44FB-49E8-91AD-4A8429C99F31}" type="presParOf" srcId="{DC1AF333-952E-4F43-9950-9E161C7763AB}" destId="{31A8C9F0-0D05-4F5A-9FC7-8DDE9A500A20}" srcOrd="4" destOrd="0" presId="urn:microsoft.com/office/officeart/2005/8/layout/radial6"/>
    <dgm:cxn modelId="{150F08ED-9D12-4305-805B-D8F6AA75F1F4}" type="presParOf" srcId="{DC1AF333-952E-4F43-9950-9E161C7763AB}" destId="{3612F52F-A99C-4A45-845E-13FE353F2BE0}" srcOrd="5" destOrd="0" presId="urn:microsoft.com/office/officeart/2005/8/layout/radial6"/>
    <dgm:cxn modelId="{907A4674-31BA-4C29-AA6F-0F368FEB920E}" type="presParOf" srcId="{DC1AF333-952E-4F43-9950-9E161C7763AB}" destId="{86779E00-F524-4483-95B0-CB48B8D2C7F6}" srcOrd="6" destOrd="0" presId="urn:microsoft.com/office/officeart/2005/8/layout/radial6"/>
    <dgm:cxn modelId="{070BAB51-69F2-4237-81E1-65CA1CE582B6}" type="presParOf" srcId="{DC1AF333-952E-4F43-9950-9E161C7763AB}" destId="{27B99FAB-CA04-44E5-8D14-23AFD8A7C25F}" srcOrd="7" destOrd="0" presId="urn:microsoft.com/office/officeart/2005/8/layout/radial6"/>
    <dgm:cxn modelId="{A91B972A-6EFC-4D63-A939-81B487ECD58C}" type="presParOf" srcId="{DC1AF333-952E-4F43-9950-9E161C7763AB}" destId="{99013BFD-ADC3-4EDE-823C-7FC9161EDA3A}" srcOrd="8" destOrd="0" presId="urn:microsoft.com/office/officeart/2005/8/layout/radial6"/>
    <dgm:cxn modelId="{0BD9527C-3B16-4E95-9304-34A770358622}" type="presParOf" srcId="{DC1AF333-952E-4F43-9950-9E161C7763AB}" destId="{59296598-348A-4032-BE27-9E3E086819E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96598-348A-4032-BE27-9E3E086819E8}">
      <dsp:nvSpPr>
        <dsp:cNvPr id="0" name=""/>
        <dsp:cNvSpPr/>
      </dsp:nvSpPr>
      <dsp:spPr>
        <a:xfrm>
          <a:off x="316756" y="623291"/>
          <a:ext cx="3586531" cy="3586531"/>
        </a:xfrm>
        <a:prstGeom prst="blockArc">
          <a:avLst>
            <a:gd name="adj1" fmla="val 8936015"/>
            <a:gd name="adj2" fmla="val 16171499"/>
            <a:gd name="adj3" fmla="val 4636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79E00-F524-4483-95B0-CB48B8D2C7F6}">
      <dsp:nvSpPr>
        <dsp:cNvPr id="0" name=""/>
        <dsp:cNvSpPr/>
      </dsp:nvSpPr>
      <dsp:spPr>
        <a:xfrm>
          <a:off x="309359" y="611125"/>
          <a:ext cx="3586531" cy="3586531"/>
        </a:xfrm>
        <a:prstGeom prst="blockArc">
          <a:avLst>
            <a:gd name="adj1" fmla="val 1827773"/>
            <a:gd name="adj2" fmla="val 8908070"/>
            <a:gd name="adj3" fmla="val 4636"/>
          </a:avLst>
        </a:prstGeom>
        <a:solidFill>
          <a:srgbClr val="D5984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445AC-1BF7-48CB-8D48-77EDDD9B17A2}">
      <dsp:nvSpPr>
        <dsp:cNvPr id="0" name=""/>
        <dsp:cNvSpPr/>
      </dsp:nvSpPr>
      <dsp:spPr>
        <a:xfrm>
          <a:off x="302234" y="623352"/>
          <a:ext cx="3586531" cy="3586531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5D3FF-F346-4079-8514-F0CF6F309096}">
      <dsp:nvSpPr>
        <dsp:cNvPr id="0" name=""/>
        <dsp:cNvSpPr/>
      </dsp:nvSpPr>
      <dsp:spPr>
        <a:xfrm>
          <a:off x="1270806" y="1591923"/>
          <a:ext cx="1649387" cy="1649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Successful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Community</a:t>
          </a:r>
        </a:p>
      </dsp:txBody>
      <dsp:txXfrm>
        <a:off x="1512353" y="1833470"/>
        <a:ext cx="1166293" cy="1166293"/>
      </dsp:txXfrm>
    </dsp:sp>
    <dsp:sp modelId="{019D453F-7471-433E-BABF-CC407D34FA74}">
      <dsp:nvSpPr>
        <dsp:cNvPr id="0" name=""/>
        <dsp:cNvSpPr/>
      </dsp:nvSpPr>
      <dsp:spPr>
        <a:xfrm>
          <a:off x="1518214" y="87630"/>
          <a:ext cx="1154571" cy="11545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Invest</a:t>
          </a:r>
        </a:p>
      </dsp:txBody>
      <dsp:txXfrm>
        <a:off x="1687297" y="256713"/>
        <a:ext cx="816405" cy="816405"/>
      </dsp:txXfrm>
    </dsp:sp>
    <dsp:sp modelId="{31A8C9F0-0D05-4F5A-9FC7-8DDE9A500A20}">
      <dsp:nvSpPr>
        <dsp:cNvPr id="0" name=""/>
        <dsp:cNvSpPr/>
      </dsp:nvSpPr>
      <dsp:spPr>
        <a:xfrm>
          <a:off x="3035231" y="2715182"/>
          <a:ext cx="1154571" cy="1154571"/>
        </a:xfrm>
        <a:prstGeom prst="ellipse">
          <a:avLst/>
        </a:prstGeom>
        <a:solidFill>
          <a:srgbClr val="D598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Involve</a:t>
          </a:r>
        </a:p>
      </dsp:txBody>
      <dsp:txXfrm>
        <a:off x="3204314" y="2884265"/>
        <a:ext cx="816405" cy="816405"/>
      </dsp:txXfrm>
    </dsp:sp>
    <dsp:sp modelId="{27B99FAB-CA04-44E5-8D14-23AFD8A7C25F}">
      <dsp:nvSpPr>
        <dsp:cNvPr id="0" name=""/>
        <dsp:cNvSpPr/>
      </dsp:nvSpPr>
      <dsp:spPr>
        <a:xfrm>
          <a:off x="32282" y="2743204"/>
          <a:ext cx="1154571" cy="115457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Inspire</a:t>
          </a:r>
        </a:p>
      </dsp:txBody>
      <dsp:txXfrm>
        <a:off x="201365" y="2912287"/>
        <a:ext cx="816405" cy="816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30367AF5-1081-4A90-8AE7-915E69108910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41307C2F-6505-41A1-9662-222C84236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21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7096FF17-33EF-40AE-84CB-42E044709204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6FDDC5A1-7779-4B9A-AC38-C81596B46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98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0854" indent="-288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5648" indent="-2301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9177" indent="-2301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81118" indent="-2301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8298" indent="-230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5478" indent="-230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2657" indent="-230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09836" indent="-230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46A159F-BEA3-4922-9C39-37EF2C64F948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JA is the fastest growing non-profit economic education organization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Our mission is…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We fulfill our mission by…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JA was founded in 1919 – we’ve been around for almost 100 years!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0854" indent="-288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5648" indent="-2301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9177" indent="-2301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81118" indent="-2301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8298" indent="-230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5478" indent="-230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2657" indent="-230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09836" indent="-230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F860D28-B909-477F-B5C0-1212165D449E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9195" indent="-289195">
              <a:buFontTx/>
              <a:buChar char="•"/>
              <a:defRPr/>
            </a:pPr>
            <a:r>
              <a:rPr lang="en-US" altLang="en-US" dirty="0"/>
              <a:t>Our chapter started in 1965 – next year is our 50</a:t>
            </a:r>
            <a:r>
              <a:rPr lang="en-US" altLang="en-US" baseline="30000" dirty="0"/>
              <a:t>th</a:t>
            </a:r>
            <a:r>
              <a:rPr lang="en-US" altLang="en-US" dirty="0"/>
              <a:t>! </a:t>
            </a:r>
          </a:p>
          <a:p>
            <a:pPr marL="289195" indent="-289195">
              <a:buFontTx/>
              <a:buChar char="•"/>
              <a:defRPr/>
            </a:pPr>
            <a:endParaRPr lang="en-US" altLang="en-US" dirty="0"/>
          </a:p>
          <a:p>
            <a:pPr marL="289195" indent="-289195">
              <a:buFontTx/>
              <a:buChar char="•"/>
              <a:defRPr/>
            </a:pPr>
            <a:r>
              <a:rPr lang="en-US" altLang="en-US" dirty="0"/>
              <a:t>We cover six counties: Alamance, Forsyth, Guilford, Montgomery, Randolph and Rockingham</a:t>
            </a:r>
          </a:p>
          <a:p>
            <a:pPr>
              <a:defRPr/>
            </a:pPr>
            <a:endParaRPr lang="en-US" altLang="en-US" dirty="0"/>
          </a:p>
          <a:p>
            <a:pPr marL="289195" indent="-289195">
              <a:buFontTx/>
              <a:buChar char="•"/>
              <a:defRPr/>
            </a:pPr>
            <a:r>
              <a:rPr lang="en-US" altLang="en-US" dirty="0"/>
              <a:t>We typically conduct over 400 programs annually reaching approximately 10,000 students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0854" indent="-288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5648" indent="-2301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9177" indent="-2301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81118" indent="-2301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8298" indent="-230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5478" indent="-230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2657" indent="-230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09836" indent="-230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9A07A8-09E6-4235-854C-4D1709B8BA84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3883"/>
            <a:r>
              <a:rPr lang="en-US" altLang="en-US" dirty="0"/>
              <a:t>Our programs span grades K-12 and are designed to be age appropriate</a:t>
            </a:r>
          </a:p>
          <a:p>
            <a:pPr defTabSz="923883"/>
            <a:endParaRPr lang="en-US" altLang="en-US" dirty="0"/>
          </a:p>
          <a:p>
            <a:pPr defTabSz="923883"/>
            <a:r>
              <a:rPr lang="en-US" altLang="en-US" dirty="0"/>
              <a:t>We are able to provide the programs free of charge to educators and students due to grants as well as individual and corporate contributions.</a:t>
            </a:r>
          </a:p>
          <a:p>
            <a:pPr defTabSz="923883"/>
            <a:endParaRPr lang="en-US" altLang="en-US" dirty="0"/>
          </a:p>
          <a:p>
            <a:pPr defTabSz="923883"/>
            <a:r>
              <a:rPr lang="en-US" altLang="en-US" dirty="0"/>
              <a:t>Overarching goal</a:t>
            </a:r>
          </a:p>
          <a:p>
            <a:pPr defTabSz="923883"/>
            <a:endParaRPr lang="en-US" altLang="en-US" dirty="0"/>
          </a:p>
          <a:p>
            <a:pPr defTabSz="923883"/>
            <a:r>
              <a:rPr lang="en-US" altLang="en-US" dirty="0"/>
              <a:t>Third party evaluator</a:t>
            </a:r>
          </a:p>
          <a:p>
            <a:pPr defTabSz="923883"/>
            <a:endParaRPr lang="en-US" altLang="en-US" dirty="0"/>
          </a:p>
          <a:p>
            <a:pPr defTabSz="923883"/>
            <a:r>
              <a:rPr lang="en-US" altLang="en-US" dirty="0"/>
              <a:t>Pre/Post tests across the nation, longitudinal studies (WIRE)</a:t>
            </a:r>
          </a:p>
          <a:p>
            <a:pPr defTabSz="923883"/>
            <a:endParaRPr lang="en-US" altLang="en-US" dirty="0"/>
          </a:p>
          <a:p>
            <a:pPr defTabSz="923883"/>
            <a:r>
              <a:rPr lang="en-US" altLang="en-US" dirty="0"/>
              <a:t>Relevance to current context of economy and ensure students comprehending material</a:t>
            </a:r>
          </a:p>
          <a:p>
            <a:pPr defTabSz="923883"/>
            <a:endParaRPr lang="en-US" altLang="en-US" dirty="0"/>
          </a:p>
          <a:p>
            <a:pPr defTabSz="923883"/>
            <a:r>
              <a:rPr lang="en-US" altLang="en-US" dirty="0"/>
              <a:t>Soft skills</a:t>
            </a:r>
          </a:p>
          <a:p>
            <a:pPr defTabSz="923883"/>
            <a:endParaRPr lang="en-US" altLang="en-US" dirty="0"/>
          </a:p>
          <a:p>
            <a:pPr defTabSz="923883"/>
            <a:r>
              <a:rPr lang="en-US" altLang="en-US" dirty="0"/>
              <a:t>Graduation rates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0854" indent="-2889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5648" indent="-2301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9177" indent="-2301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81118" indent="-2301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8298" indent="-230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5478" indent="-230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2657" indent="-230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09836" indent="-2301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C7EE259-015C-4FE9-97CD-C8E3C7178FC2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DC5A1-7779-4B9A-AC38-C81596B4696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35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17" indent="-285737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28" indent="-22859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66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02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0DC545C-F823-41B4-9D95-D81951D90B16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17" indent="-285737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28" indent="-22859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66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02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01B8E37-036D-488A-92E1-B37415CED84F}" type="slidenum">
              <a:rPr lang="en-US" altLang="en-US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DC5A1-7779-4B9A-AC38-C81596B469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91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17" indent="-285737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28" indent="-22859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66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02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86816D1-A988-4541-BB65-8C67316F9FD6}" type="slidenum">
              <a:rPr lang="en-US" alt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15400" y="0"/>
            <a:ext cx="228600" cy="914400"/>
          </a:xfrm>
          <a:prstGeom prst="rect">
            <a:avLst/>
          </a:prstGeom>
          <a:solidFill>
            <a:srgbClr val="D59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68" y="6096000"/>
            <a:ext cx="2252663" cy="6996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219200" y="28569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Financial Literacy   I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2000" dirty="0">
                <a:solidFill>
                  <a:schemeClr val="bg1"/>
                </a:solidFill>
              </a:rPr>
              <a:t>Entrepreneurship 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2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2000" dirty="0">
                <a:solidFill>
                  <a:schemeClr val="bg1"/>
                </a:solidFill>
              </a:rPr>
              <a:t>Work Readiness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5943600"/>
            <a:ext cx="9144000" cy="0"/>
          </a:xfrm>
          <a:prstGeom prst="line">
            <a:avLst/>
          </a:prstGeom>
          <a:ln>
            <a:solidFill>
              <a:srgbClr val="D5984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54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15400" y="0"/>
            <a:ext cx="228600" cy="914400"/>
          </a:xfrm>
          <a:prstGeom prst="rect">
            <a:avLst/>
          </a:prstGeom>
          <a:solidFill>
            <a:srgbClr val="D59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6096000"/>
            <a:ext cx="22526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D5984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3400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19839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15400" y="0"/>
            <a:ext cx="228600" cy="914400"/>
          </a:xfrm>
          <a:prstGeom prst="rect">
            <a:avLst/>
          </a:prstGeom>
          <a:solidFill>
            <a:srgbClr val="D59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68" y="6096000"/>
            <a:ext cx="2252663" cy="69965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5943600"/>
            <a:ext cx="9144000" cy="0"/>
          </a:xfrm>
          <a:prstGeom prst="line">
            <a:avLst/>
          </a:prstGeom>
          <a:ln>
            <a:solidFill>
              <a:srgbClr val="D5984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4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15400" y="0"/>
            <a:ext cx="228600" cy="914400"/>
          </a:xfrm>
          <a:prstGeom prst="rect">
            <a:avLst/>
          </a:prstGeom>
          <a:solidFill>
            <a:srgbClr val="D59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68" y="6096000"/>
            <a:ext cx="2252663" cy="69965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5943600"/>
            <a:ext cx="9144000" cy="0"/>
          </a:xfrm>
          <a:prstGeom prst="line">
            <a:avLst/>
          </a:prstGeom>
          <a:ln>
            <a:solidFill>
              <a:srgbClr val="D5984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457199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3400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15400" y="0"/>
            <a:ext cx="228600" cy="914400"/>
          </a:xfrm>
          <a:prstGeom prst="rect">
            <a:avLst/>
          </a:prstGeom>
          <a:solidFill>
            <a:srgbClr val="D59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68" y="6096000"/>
            <a:ext cx="2252663" cy="69965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5943600"/>
            <a:ext cx="9144000" cy="0"/>
          </a:xfrm>
          <a:prstGeom prst="line">
            <a:avLst/>
          </a:prstGeom>
          <a:ln>
            <a:solidFill>
              <a:srgbClr val="D59844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457199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15400" y="0"/>
            <a:ext cx="228600" cy="914400"/>
          </a:xfrm>
          <a:prstGeom prst="rect">
            <a:avLst/>
          </a:prstGeom>
          <a:solidFill>
            <a:srgbClr val="D59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6096000"/>
            <a:ext cx="22526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9200" y="285750"/>
            <a:ext cx="624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prstClr val="white"/>
                </a:solidFill>
              </a:rPr>
              <a:t>Financial Literacy   I</a:t>
            </a:r>
            <a:r>
              <a:rPr lang="en-US">
                <a:solidFill>
                  <a:prstClr val="white"/>
                </a:solidFill>
              </a:rPr>
              <a:t>   </a:t>
            </a:r>
            <a:r>
              <a:rPr lang="en-US" sz="2000">
                <a:solidFill>
                  <a:prstClr val="white"/>
                </a:solidFill>
              </a:rPr>
              <a:t>Entrepreneurship </a:t>
            </a:r>
            <a:r>
              <a:rPr lang="en-US">
                <a:solidFill>
                  <a:prstClr val="white"/>
                </a:solidFill>
              </a:rPr>
              <a:t>  </a:t>
            </a:r>
            <a:r>
              <a:rPr lang="en-US" sz="2000">
                <a:solidFill>
                  <a:prstClr val="white"/>
                </a:solidFill>
              </a:rPr>
              <a:t>I</a:t>
            </a:r>
            <a:r>
              <a:rPr lang="en-US">
                <a:solidFill>
                  <a:prstClr val="white"/>
                </a:solidFill>
              </a:rPr>
              <a:t>   </a:t>
            </a:r>
            <a:r>
              <a:rPr lang="en-US" sz="2000">
                <a:solidFill>
                  <a:prstClr val="white"/>
                </a:solidFill>
              </a:rPr>
              <a:t>Work Readiness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D5984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0573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15400" y="0"/>
            <a:ext cx="228600" cy="914400"/>
          </a:xfrm>
          <a:prstGeom prst="rect">
            <a:avLst/>
          </a:prstGeom>
          <a:solidFill>
            <a:srgbClr val="D59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6096000"/>
            <a:ext cx="22526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D5984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4727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15400" y="0"/>
            <a:ext cx="228600" cy="914400"/>
          </a:xfrm>
          <a:prstGeom prst="rect">
            <a:avLst/>
          </a:prstGeom>
          <a:solidFill>
            <a:srgbClr val="D59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6096000"/>
            <a:ext cx="22526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D5984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09109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51803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42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84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gmurphy@centralncja.org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centralncja.org/" TargetMode="External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tform.us/centralncja/javolunte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-381000"/>
            <a:ext cx="8153400" cy="6037263"/>
          </a:xfrm>
          <a:prstGeom prst="rect">
            <a:avLst/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1295400" y="1524000"/>
            <a:ext cx="84582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ts val="7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7000">
                <a:solidFill>
                  <a:srgbClr val="009A5C"/>
                </a:solidFill>
                <a:latin typeface="Adobe Garamond Pro" charset="0"/>
              </a:rPr>
              <a:t>Literacy</a:t>
            </a:r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2362200" y="3810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5" name="TextBox 10"/>
          <p:cNvSpPr txBox="1">
            <a:spLocks noChangeArrowheads="1"/>
          </p:cNvSpPr>
          <p:nvPr/>
        </p:nvSpPr>
        <p:spPr bwMode="auto">
          <a:xfrm>
            <a:off x="1828800" y="381000"/>
            <a:ext cx="84582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ts val="7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7000" dirty="0">
                <a:solidFill>
                  <a:srgbClr val="009A5C"/>
                </a:solidFill>
                <a:latin typeface="Adobe Garamond Pro" charset="0"/>
              </a:rPr>
              <a:t>Financial</a:t>
            </a:r>
          </a:p>
        </p:txBody>
      </p:sp>
      <p:sp>
        <p:nvSpPr>
          <p:cNvPr id="5126" name="TextBox 12"/>
          <p:cNvSpPr txBox="1">
            <a:spLocks noChangeArrowheads="1"/>
          </p:cNvSpPr>
          <p:nvPr/>
        </p:nvSpPr>
        <p:spPr bwMode="auto">
          <a:xfrm>
            <a:off x="1676400" y="2679300"/>
            <a:ext cx="777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ts val="7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0" dirty="0">
                <a:solidFill>
                  <a:srgbClr val="009A5C"/>
                </a:solidFill>
                <a:latin typeface="Adobe Garamond Pro" charset="0"/>
              </a:rPr>
              <a:t>Entrepreneurship</a:t>
            </a:r>
          </a:p>
        </p:txBody>
      </p:sp>
      <p:sp>
        <p:nvSpPr>
          <p:cNvPr id="5127" name="TextBox 13"/>
          <p:cNvSpPr txBox="1">
            <a:spLocks noChangeArrowheads="1"/>
          </p:cNvSpPr>
          <p:nvPr/>
        </p:nvSpPr>
        <p:spPr bwMode="auto">
          <a:xfrm>
            <a:off x="1066800" y="4343400"/>
            <a:ext cx="57912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ts val="7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0" dirty="0">
                <a:solidFill>
                  <a:srgbClr val="009A5C"/>
                </a:solidFill>
                <a:latin typeface="Adobe Garamond Pro" charset="0"/>
              </a:rPr>
              <a:t>Work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152400" y="-228600"/>
            <a:ext cx="19812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129" name="Group 21"/>
          <p:cNvGrpSpPr>
            <a:grpSpLocks/>
          </p:cNvGrpSpPr>
          <p:nvPr/>
        </p:nvGrpSpPr>
        <p:grpSpPr bwMode="auto">
          <a:xfrm>
            <a:off x="-79375" y="-169863"/>
            <a:ext cx="1835150" cy="5749926"/>
            <a:chOff x="-65748" y="-108972"/>
            <a:chExt cx="1834676" cy="5748885"/>
          </a:xfrm>
        </p:grpSpPr>
        <p:pic>
          <p:nvPicPr>
            <p:cNvPr id="5136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445"/>
            <a:stretch>
              <a:fillRect/>
            </a:stretch>
          </p:blipFill>
          <p:spPr bwMode="auto">
            <a:xfrm>
              <a:off x="-65748" y="-108972"/>
              <a:ext cx="1834676" cy="140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9" r="18571" b="16956"/>
            <a:stretch>
              <a:fillRect/>
            </a:stretch>
          </p:blipFill>
          <p:spPr bwMode="auto">
            <a:xfrm>
              <a:off x="-65748" y="1366962"/>
              <a:ext cx="1834676" cy="137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748" y="2819400"/>
              <a:ext cx="1834676" cy="138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748" y="4267200"/>
              <a:ext cx="1834676" cy="137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62200" y="2305050"/>
            <a:ext cx="624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Financial Literacy   I</a:t>
            </a:r>
            <a:r>
              <a:rPr lang="en-US" altLang="en-US">
                <a:solidFill>
                  <a:prstClr val="white"/>
                </a:solidFill>
              </a:rPr>
              <a:t>   </a:t>
            </a:r>
            <a:r>
              <a:rPr lang="en-US" altLang="en-US" sz="2000">
                <a:solidFill>
                  <a:prstClr val="white"/>
                </a:solidFill>
              </a:rPr>
              <a:t>Entrepreneurship </a:t>
            </a:r>
            <a:r>
              <a:rPr lang="en-US" altLang="en-US">
                <a:solidFill>
                  <a:prstClr val="white"/>
                </a:solidFill>
              </a:rPr>
              <a:t>  </a:t>
            </a:r>
            <a:r>
              <a:rPr lang="en-US" altLang="en-US" sz="2000">
                <a:solidFill>
                  <a:prstClr val="white"/>
                </a:solidFill>
              </a:rPr>
              <a:t>I</a:t>
            </a:r>
            <a:r>
              <a:rPr lang="en-US" altLang="en-US">
                <a:solidFill>
                  <a:prstClr val="white"/>
                </a:solidFill>
              </a:rPr>
              <a:t>   </a:t>
            </a:r>
            <a:r>
              <a:rPr lang="en-US" altLang="en-US" sz="2000">
                <a:solidFill>
                  <a:prstClr val="white"/>
                </a:solidFill>
              </a:rPr>
              <a:t>Work Readiness</a:t>
            </a:r>
          </a:p>
        </p:txBody>
      </p:sp>
      <p:sp>
        <p:nvSpPr>
          <p:cNvPr id="5131" name="TextBox 14"/>
          <p:cNvSpPr txBox="1">
            <a:spLocks noChangeArrowheads="1"/>
          </p:cNvSpPr>
          <p:nvPr/>
        </p:nvSpPr>
        <p:spPr bwMode="auto">
          <a:xfrm>
            <a:off x="5562600" y="4953000"/>
            <a:ext cx="3810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ts val="7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7000">
                <a:solidFill>
                  <a:srgbClr val="009A5C"/>
                </a:solidFill>
                <a:latin typeface="Adobe Garamond Pro" charset="0"/>
              </a:rPr>
              <a:t>Readiness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656263"/>
            <a:ext cx="9220200" cy="135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8813" y="6045200"/>
            <a:ext cx="3913187" cy="712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ts val="2400"/>
              </a:lnSpc>
              <a:defRPr/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empowering young people to </a:t>
            </a:r>
          </a:p>
          <a:p>
            <a:pPr algn="just">
              <a:lnSpc>
                <a:spcPts val="2400"/>
              </a:lnSpc>
              <a:defRPr/>
            </a:pPr>
            <a:r>
              <a:rPr lang="en-US" sz="2400" spc="50" dirty="0">
                <a:solidFill>
                  <a:prstClr val="black"/>
                </a:solidFill>
                <a:ea typeface="MS PGothic" pitchFamily="34" charset="-128"/>
              </a:rPr>
              <a:t>own their economic success</a:t>
            </a:r>
          </a:p>
        </p:txBody>
      </p:sp>
      <p:pic>
        <p:nvPicPr>
          <p:cNvPr id="5134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5789613"/>
            <a:ext cx="31194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-228600" y="5638800"/>
            <a:ext cx="9601200" cy="0"/>
          </a:xfrm>
          <a:prstGeom prst="line">
            <a:avLst/>
          </a:prstGeom>
          <a:noFill/>
          <a:ln w="38100">
            <a:solidFill>
              <a:srgbClr val="D5984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79156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620000" cy="2286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Future Workforce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6576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Help our young people make the connection between the classroom and the real world. </a:t>
            </a:r>
          </a:p>
          <a:p>
            <a:r>
              <a:rPr lang="en-US" sz="2400" b="1" dirty="0"/>
              <a:t>Teach them the skills they need to own their own economic success and prepare for their future.</a:t>
            </a:r>
          </a:p>
          <a:p>
            <a:r>
              <a:rPr lang="en-US" sz="2400" b="1" dirty="0"/>
              <a:t>To help them get ahead tomorrow, teach them about reality today.</a:t>
            </a:r>
          </a:p>
        </p:txBody>
      </p:sp>
    </p:spTree>
    <p:extLst>
      <p:ext uri="{BB962C8B-B14F-4D97-AF65-F5344CB8AC3E}">
        <p14:creationId xmlns:p14="http://schemas.microsoft.com/office/powerpoint/2010/main" val="1301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362200" y="1485900"/>
            <a:ext cx="6324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8751"/>
                </a:solidFill>
              </a:rPr>
              <a:t>Questions?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590800" y="3162300"/>
            <a:ext cx="5867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Gale B. Murphy, GCDF, CWDP: BES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Programs Manager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(336) 544-0342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prstClr val="black"/>
                </a:solidFill>
                <a:hlinkClick r:id="rId3"/>
              </a:rPr>
              <a:t>gmurphy@centralncja.org</a:t>
            </a:r>
            <a:r>
              <a:rPr lang="en-US" altLang="en-US" sz="2400" i="1" dirty="0">
                <a:solidFill>
                  <a:prstClr val="black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prstClr val="black"/>
                </a:solidFill>
                <a:hlinkClick r:id="rId4"/>
              </a:rPr>
              <a:t>www.centralncja.org</a:t>
            </a:r>
            <a:r>
              <a:rPr lang="en-US" altLang="en-US" sz="2400" i="1" dirty="0">
                <a:solidFill>
                  <a:prstClr val="black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4400" dirty="0">
              <a:solidFill>
                <a:srgbClr val="008751"/>
              </a:solidFill>
            </a:endParaRPr>
          </a:p>
        </p:txBody>
      </p:sp>
      <p:grpSp>
        <p:nvGrpSpPr>
          <p:cNvPr id="14341" name="Group 6"/>
          <p:cNvGrpSpPr>
            <a:grpSpLocks/>
          </p:cNvGrpSpPr>
          <p:nvPr/>
        </p:nvGrpSpPr>
        <p:grpSpPr bwMode="auto">
          <a:xfrm>
            <a:off x="76200" y="76200"/>
            <a:ext cx="1835150" cy="5748338"/>
            <a:chOff x="-65748" y="-108972"/>
            <a:chExt cx="1834676" cy="5748885"/>
          </a:xfrm>
        </p:grpSpPr>
        <p:pic>
          <p:nvPicPr>
            <p:cNvPr id="14342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445"/>
            <a:stretch>
              <a:fillRect/>
            </a:stretch>
          </p:blipFill>
          <p:spPr bwMode="auto">
            <a:xfrm>
              <a:off x="-65748" y="-108972"/>
              <a:ext cx="1834676" cy="140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9" r="18571" b="16956"/>
            <a:stretch>
              <a:fillRect/>
            </a:stretch>
          </p:blipFill>
          <p:spPr bwMode="auto">
            <a:xfrm>
              <a:off x="-65748" y="1366962"/>
              <a:ext cx="1834676" cy="137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748" y="2819400"/>
              <a:ext cx="1834676" cy="138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748" y="4267200"/>
              <a:ext cx="1834676" cy="137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C:\Users\JA Programs\AppData\Local\Microsoft\Windows\Temporary Internet Files\Content.IE5\WBAFA9N2\relationship_questions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12954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55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What is Junior Achievement?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6096000" y="1143000"/>
            <a:ext cx="2976563" cy="17526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u="sng" dirty="0">
                <a:solidFill>
                  <a:srgbClr val="D59844"/>
                </a:solidFill>
                <a:ea typeface="+mn-ea"/>
                <a:cs typeface="+mn-cs"/>
              </a:rPr>
              <a:t>Mission</a:t>
            </a:r>
            <a:r>
              <a:rPr lang="en-US" sz="1800" b="1" dirty="0">
                <a:ea typeface="+mn-ea"/>
                <a:cs typeface="+mn-cs"/>
              </a:rPr>
              <a:t/>
            </a:r>
            <a:br>
              <a:rPr lang="en-US" sz="1800" b="1" dirty="0">
                <a:ea typeface="+mn-ea"/>
                <a:cs typeface="+mn-cs"/>
              </a:rPr>
            </a:br>
            <a:r>
              <a:rPr lang="en-US" sz="1800" dirty="0">
                <a:ea typeface="+mn-ea"/>
                <a:cs typeface="+mn-cs"/>
              </a:rPr>
              <a:t>To inspire and prepare young people to succeed in a global economy.</a:t>
            </a:r>
            <a:endParaRPr lang="en-US" sz="1400" dirty="0"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200" i="1" dirty="0"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u="sng" dirty="0">
                <a:solidFill>
                  <a:srgbClr val="D59844"/>
                </a:solidFill>
                <a:ea typeface="+mn-ea"/>
                <a:cs typeface="+mn-cs"/>
              </a:rPr>
              <a:t>Delivery</a:t>
            </a:r>
            <a:r>
              <a:rPr lang="en-US" sz="1800" b="1" dirty="0">
                <a:ea typeface="+mn-ea"/>
                <a:cs typeface="+mn-cs"/>
              </a:rPr>
              <a:t/>
            </a:r>
            <a:br>
              <a:rPr lang="en-US" sz="1800" b="1" dirty="0">
                <a:ea typeface="+mn-ea"/>
                <a:cs typeface="+mn-cs"/>
              </a:rPr>
            </a:br>
            <a:r>
              <a:rPr lang="en-US" sz="1800" dirty="0">
                <a:ea typeface="+mn-ea"/>
                <a:cs typeface="+mn-cs"/>
              </a:rPr>
              <a:t>K-12 Programs delivered by business and community volunteers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>
              <a:solidFill>
                <a:srgbClr val="D59844"/>
              </a:solidFill>
              <a:ea typeface="+mn-ea"/>
              <a:cs typeface="+mn-cs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u="sng" dirty="0">
                <a:solidFill>
                  <a:srgbClr val="D59844"/>
                </a:solidFill>
                <a:ea typeface="+mn-ea"/>
                <a:cs typeface="+mn-cs"/>
              </a:rPr>
              <a:t>Program Pillars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ea typeface="+mn-ea"/>
                <a:cs typeface="+mn-cs"/>
              </a:rPr>
              <a:t>Financial Literacy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ea typeface="+mn-ea"/>
                <a:cs typeface="+mn-cs"/>
              </a:rPr>
              <a:t>Entrepreneurship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ea typeface="+mn-ea"/>
                <a:cs typeface="+mn-cs"/>
              </a:rPr>
              <a:t>Work-Readiness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>
              <a:ea typeface="+mn-ea"/>
              <a:cs typeface="+mn-cs"/>
            </a:endParaRPr>
          </a:p>
        </p:txBody>
      </p:sp>
      <p:pic>
        <p:nvPicPr>
          <p:cNvPr id="6149" name="Picture 4" descr="C:\Documents and Settings\jkosakowski\Local Settings\Temporary Internet Files\Content.IE5\GTQ70PMN\MPj0305856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4953000"/>
            <a:ext cx="140811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715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8544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4"/>
          <p:cNvSpPr>
            <a:spLocks noGrp="1"/>
          </p:cNvSpPr>
          <p:nvPr>
            <p:ph idx="1"/>
          </p:nvPr>
        </p:nvSpPr>
        <p:spPr bwMode="auto">
          <a:xfrm>
            <a:off x="152400" y="1219200"/>
            <a:ext cx="2514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b="1" u="sng" dirty="0"/>
              <a:t>We Serve</a:t>
            </a: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400" dirty="0"/>
              <a:t>Alamance</a:t>
            </a: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400" dirty="0"/>
              <a:t>Forsyth</a:t>
            </a: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400" dirty="0"/>
              <a:t>Guilford</a:t>
            </a: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400" dirty="0"/>
              <a:t>Montgomery</a:t>
            </a: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400" dirty="0"/>
              <a:t>Randolph</a:t>
            </a: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400" dirty="0"/>
              <a:t>Rockingham</a:t>
            </a: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endParaRPr lang="en-US" altLang="en-US" sz="2400" dirty="0"/>
          </a:p>
          <a:p>
            <a:pPr marL="0" indent="0" algn="ctr" eaLnBrk="1" hangingPunct="1">
              <a:lnSpc>
                <a:spcPts val="28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n-US" dirty="0">
                <a:solidFill>
                  <a:srgbClr val="D59844"/>
                </a:solidFill>
              </a:rPr>
              <a:t>Over 10,000 students served annually!</a:t>
            </a:r>
          </a:p>
        </p:txBody>
      </p:sp>
      <p:sp>
        <p:nvSpPr>
          <p:cNvPr id="7171" name="Title 3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About JA of Central NC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143000"/>
            <a:ext cx="64643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6946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Junior Achievement Benefits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04800" y="1447800"/>
            <a:ext cx="40386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>
                <a:solidFill>
                  <a:prstClr val="black"/>
                </a:solidFill>
              </a:rPr>
              <a:t>Bridges the gap between learning and the real-world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>
                <a:solidFill>
                  <a:prstClr val="black"/>
                </a:solidFill>
              </a:rPr>
              <a:t>Nationally-developed curriculum kits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>
                <a:solidFill>
                  <a:prstClr val="black"/>
                </a:solidFill>
              </a:rPr>
              <a:t>Third-party evaluation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>
                <a:solidFill>
                  <a:prstClr val="black"/>
                </a:solidFill>
              </a:rPr>
              <a:t>Impressive Results!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819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828800"/>
            <a:ext cx="4325938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9449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628231"/>
              </p:ext>
            </p:extLst>
          </p:nvPr>
        </p:nvGraphicFramePr>
        <p:xfrm>
          <a:off x="457200" y="1066800"/>
          <a:ext cx="4191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JA: Invest, Involve, Inspire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1828800"/>
            <a:ext cx="3886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Investing in a well-prepared and well-educated workforce may be the single most important way to help North Carolina overcome barriers to remain economically competitive in the future.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18873"/>
            <a:ext cx="3581400" cy="26723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 5-Week Job Shadow Program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087548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"I had always thought that I wanted to be an engineer, but then… I wasn't sure if it was right for me. The things I have seen here over the past weeks have made me sure that this is what I really want to do, because now I have seen all sides of engineering. Everyone here really enjoys their jobs, they have fun doing their work. Now I know I want to be an engineer because I know what an engineer really does.“</a:t>
            </a:r>
          </a:p>
          <a:p>
            <a:pPr algn="ctr"/>
            <a:endParaRPr lang="en-US" sz="1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Hannah Wade, Engineering track  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3132869"/>
            <a:ext cx="4597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rgbClr val="00875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000" dirty="0">
              <a:solidFill>
                <a:srgbClr val="00875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u="sng" dirty="0">
                <a:solidFill>
                  <a:srgbClr val="008751"/>
                </a:solidFill>
                <a:latin typeface="Comic Sans MS" panose="030F0702030302020204" pitchFamily="66" charset="0"/>
              </a:rPr>
              <a:t>Business Partnerships</a:t>
            </a:r>
          </a:p>
          <a:p>
            <a:pPr algn="ctr"/>
            <a:endParaRPr lang="en-US" sz="1400" dirty="0">
              <a:solidFill>
                <a:srgbClr val="008751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8751"/>
                </a:solidFill>
                <a:latin typeface="Comic Sans MS" panose="030F0702030302020204" pitchFamily="66" charset="0"/>
              </a:rPr>
              <a:t>HAECO AVIATION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8751"/>
                </a:solidFill>
                <a:latin typeface="Comic Sans MS" panose="030F0702030302020204" pitchFamily="66" charset="0"/>
              </a:rPr>
              <a:t>RALPH LAUREN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8751"/>
                </a:solidFill>
                <a:latin typeface="Comic Sans MS" panose="030F0702030302020204" pitchFamily="66" charset="0"/>
              </a:rPr>
              <a:t>PRECISION FABRICS GROUP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8751"/>
                </a:solidFill>
                <a:latin typeface="Comic Sans MS" panose="030F0702030302020204" pitchFamily="66" charset="0"/>
              </a:rPr>
              <a:t>LINCOLN FINANCIAL GROUP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8751"/>
                </a:solidFill>
                <a:latin typeface="Comic Sans MS" panose="030F0702030302020204" pitchFamily="66" charset="0"/>
              </a:rPr>
              <a:t>DOW CORNING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8751"/>
                </a:solidFill>
                <a:latin typeface="Comic Sans MS" panose="030F0702030302020204" pitchFamily="66" charset="0"/>
              </a:rPr>
              <a:t>UPS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0" y="1073551"/>
            <a:ext cx="3733800" cy="243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 bwMode="auto">
          <a:xfrm>
            <a:off x="228600" y="1219200"/>
            <a:ext cx="86868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2400" b="1"/>
              <a:t>Junior Achievement is flexible… the volunteer and the teacher match schedules and make it work!</a:t>
            </a:r>
          </a:p>
          <a:p>
            <a:pPr marL="0" indent="0" eaLnBrk="1" hangingPunct="1">
              <a:spcBef>
                <a:spcPct val="50000"/>
              </a:spcBef>
              <a:buFont typeface="Arial" pitchFamily="34" charset="0"/>
              <a:buNone/>
            </a:pPr>
            <a:endParaRPr lang="en-US" altLang="en-US" sz="2400" b="1"/>
          </a:p>
          <a:p>
            <a:pPr marL="0" indent="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Elementary School Programs: 5 lessons, 30 minutes each (2.5 hrs)</a:t>
            </a:r>
          </a:p>
          <a:p>
            <a:pPr marL="0" indent="0" eaLnBrk="1" hangingPunct="1">
              <a:spcBef>
                <a:spcPct val="50000"/>
              </a:spcBef>
              <a:buFont typeface="Arial" pitchFamily="34" charset="0"/>
              <a:buNone/>
            </a:pPr>
            <a:endParaRPr lang="en-US" altLang="en-US" sz="2400"/>
          </a:p>
          <a:p>
            <a:pPr marL="0" indent="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Middle School Programs: 6 lessons, 45 minutes each (4.5 hrs)</a:t>
            </a:r>
          </a:p>
          <a:p>
            <a:pPr marL="0" indent="0" eaLnBrk="1" hangingPunct="1">
              <a:spcBef>
                <a:spcPct val="50000"/>
              </a:spcBef>
              <a:buFont typeface="Arial" pitchFamily="34" charset="0"/>
              <a:buNone/>
            </a:pPr>
            <a:endParaRPr lang="en-US" altLang="en-US" sz="2400"/>
          </a:p>
          <a:p>
            <a:pPr marL="0" indent="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High School Programs: 5-8 lessons, 45-60 minutes each (5-8 hours)</a:t>
            </a:r>
          </a:p>
          <a:p>
            <a:pPr marL="0" indent="0" eaLnBrk="1" hangingPunct="1">
              <a:spcBef>
                <a:spcPct val="50000"/>
              </a:spcBef>
              <a:buFont typeface="Arial" pitchFamily="34" charset="0"/>
              <a:buNone/>
            </a:pPr>
            <a:endParaRPr lang="en-US" altLang="en-US" sz="2400"/>
          </a:p>
          <a:p>
            <a:pPr marL="0" indent="0" eaLnBrk="1" hangingPunct="1">
              <a:spcBef>
                <a:spcPct val="50000"/>
              </a:spcBef>
              <a:buFont typeface="Arial" pitchFamily="34" charset="0"/>
              <a:buNone/>
            </a:pPr>
            <a:endParaRPr lang="en-US" altLang="en-US" sz="2400"/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Time Commitment</a:t>
            </a:r>
          </a:p>
        </p:txBody>
      </p:sp>
    </p:spTree>
    <p:extLst>
      <p:ext uri="{BB962C8B-B14F-4D97-AF65-F5344CB8AC3E}">
        <p14:creationId xmlns:p14="http://schemas.microsoft.com/office/powerpoint/2010/main" val="9790538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066800"/>
            <a:ext cx="8229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1600" dirty="0"/>
              <a:t>Complete registration online:  </a:t>
            </a:r>
            <a:r>
              <a:rPr lang="en-US" altLang="en-US" sz="1600" dirty="0">
                <a:hlinkClick r:id="rId3"/>
              </a:rPr>
              <a:t>http://www.jotform.us/centralncja/javolunteer</a:t>
            </a:r>
            <a:r>
              <a:rPr lang="en-US" altLang="en-US" sz="1600" dirty="0"/>
              <a:t> </a:t>
            </a:r>
          </a:p>
          <a:p>
            <a:pPr marL="0" indent="0" algn="ctr" eaLnBrk="1" hangingPunct="1">
              <a:buNone/>
            </a:pPr>
            <a:r>
              <a:rPr lang="en-US" altLang="en-US" sz="1600" dirty="0"/>
              <a:t> 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1600" dirty="0"/>
              <a:t>Class assigned by JA Programs Manager, Gale Murphy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/>
              <a:t>Attend new volunteer training and/or pick up your kit</a:t>
            </a:r>
          </a:p>
          <a:p>
            <a:pPr marL="0" indent="0" algn="ctr" eaLnBrk="1" hangingPunct="1">
              <a:buFont typeface="Arial" pitchFamily="34" charset="0"/>
              <a:buNone/>
            </a:pPr>
            <a:endParaRPr lang="en-US" altLang="en-US" sz="1600" dirty="0"/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1600" dirty="0"/>
              <a:t>Volunteer contacts assigned teacher to arrange class schedule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1600" dirty="0"/>
              <a:t> 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1600" dirty="0"/>
              <a:t>Volunteer completes class assignment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1600" dirty="0"/>
              <a:t> 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1600" dirty="0"/>
              <a:t>Complete program evaluation and return to our Programs Manager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1600" dirty="0"/>
              <a:t> 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1600" dirty="0"/>
              <a:t>Pat yourself on the back.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1600" dirty="0"/>
              <a:t>You just inspired a classroom full of students and shared a message of hope and opportunity!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1600" dirty="0"/>
              <a:t>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altLang="en-US" sz="1600" dirty="0"/>
              <a:t>Register to volunteer again!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How does the process work?</a:t>
            </a:r>
          </a:p>
        </p:txBody>
      </p:sp>
      <p:sp>
        <p:nvSpPr>
          <p:cNvPr id="4" name="Down Arrow 3"/>
          <p:cNvSpPr/>
          <p:nvPr/>
        </p:nvSpPr>
        <p:spPr>
          <a:xfrm>
            <a:off x="4451350" y="1358900"/>
            <a:ext cx="258763" cy="304800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48175" y="3657600"/>
            <a:ext cx="258763" cy="304800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43413" y="4295775"/>
            <a:ext cx="258762" cy="304800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451350" y="2552700"/>
            <a:ext cx="258763" cy="304800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451350" y="1981200"/>
            <a:ext cx="258763" cy="304800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446588" y="3103563"/>
            <a:ext cx="260350" cy="304800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429125" y="5086350"/>
            <a:ext cx="260350" cy="304800"/>
          </a:xfrm>
          <a:prstGeom prst="downArrow">
            <a:avLst>
              <a:gd name="adj1" fmla="val 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0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9768"/>
            <a:ext cx="8769008" cy="3045032"/>
          </a:xfrm>
        </p:spPr>
        <p:txBody>
          <a:bodyPr/>
          <a:lstStyle/>
          <a:p>
            <a:r>
              <a:rPr lang="en-US" b="1" dirty="0"/>
              <a:t>Classroom Volunteers</a:t>
            </a:r>
          </a:p>
          <a:p>
            <a:pPr lvl="1"/>
            <a:r>
              <a:rPr lang="en-US" dirty="0"/>
              <a:t>Traditional delivery</a:t>
            </a:r>
          </a:p>
          <a:p>
            <a:pPr lvl="1"/>
            <a:r>
              <a:rPr lang="en-US" dirty="0"/>
              <a:t>“JA in a Day”</a:t>
            </a:r>
          </a:p>
          <a:p>
            <a:pPr lvl="1"/>
            <a:r>
              <a:rPr lang="en-US" dirty="0"/>
              <a:t>1-Day Job Shadow               </a:t>
            </a:r>
          </a:p>
          <a:p>
            <a:pPr lvl="1"/>
            <a:r>
              <a:rPr lang="en-US" dirty="0"/>
              <a:t>Reverse Job Shadow</a:t>
            </a:r>
          </a:p>
          <a:p>
            <a:pPr lvl="1"/>
            <a:r>
              <a:rPr lang="en-US" dirty="0"/>
              <a:t>Career Fairs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1000" dirty="0"/>
              <a:t>                                                                                                                           </a:t>
            </a:r>
            <a:r>
              <a:rPr lang="en-US" sz="1100" b="1" i="1" dirty="0"/>
              <a:t>Mike Davis</a:t>
            </a:r>
          </a:p>
          <a:p>
            <a:pPr marL="457200" lvl="1" indent="0">
              <a:buNone/>
            </a:pPr>
            <a:r>
              <a:rPr lang="en-US" sz="1100" b="1" i="1" dirty="0"/>
              <a:t>                                                                                                               VP, LabCorp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838200"/>
          </a:xfrm>
        </p:spPr>
        <p:txBody>
          <a:bodyPr/>
          <a:lstStyle/>
          <a:p>
            <a:r>
              <a:rPr lang="en-US" dirty="0"/>
              <a:t>How can you/company get involved?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93095"/>
            <a:ext cx="3124200" cy="47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8832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Rotary Power 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unior Achievem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Rotary Power Point</Template>
  <TotalTime>406</TotalTime>
  <Words>546</Words>
  <Application>Microsoft Office PowerPoint</Application>
  <PresentationFormat>On-screen Show (4:3)</PresentationFormat>
  <Paragraphs>134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Comic Sans MS</vt:lpstr>
      <vt:lpstr>Adobe Garamond Pro</vt:lpstr>
      <vt:lpstr>Calibri</vt:lpstr>
      <vt:lpstr>MS PGothic</vt:lpstr>
      <vt:lpstr>Arial</vt:lpstr>
      <vt:lpstr>MS PGothic</vt:lpstr>
      <vt:lpstr>Wingdings</vt:lpstr>
      <vt:lpstr>Rotary Power Point</vt:lpstr>
      <vt:lpstr>Junior Achievement</vt:lpstr>
      <vt:lpstr>PowerPoint Presentation</vt:lpstr>
      <vt:lpstr>What is Junior Achievement?</vt:lpstr>
      <vt:lpstr>About JA of Central NC</vt:lpstr>
      <vt:lpstr>Junior Achievement Benefits</vt:lpstr>
      <vt:lpstr>JA: Invest, Involve, Inspire </vt:lpstr>
      <vt:lpstr>JA 5-Week Job Shadow Program</vt:lpstr>
      <vt:lpstr>Time Commitment</vt:lpstr>
      <vt:lpstr>How does the process work?</vt:lpstr>
      <vt:lpstr>How can you/company get involved?</vt:lpstr>
      <vt:lpstr>Our Future Workforce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 Programs</dc:creator>
  <cp:lastModifiedBy>aparham</cp:lastModifiedBy>
  <cp:revision>24</cp:revision>
  <cp:lastPrinted>2014-08-26T12:08:17Z</cp:lastPrinted>
  <dcterms:created xsi:type="dcterms:W3CDTF">2014-08-26T11:37:28Z</dcterms:created>
  <dcterms:modified xsi:type="dcterms:W3CDTF">2016-07-27T14:32:11Z</dcterms:modified>
</cp:coreProperties>
</file>